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peg" Extension="mp3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Maragsa" charset="1" panose="00000000000000000000"/>
      <p:regular r:id="rId11"/>
    </p:embeddedFont>
    <p:embeddedFont>
      <p:font typeface="Georgia Pro" charset="1" panose="02040502050405020303"/>
      <p:regular r:id="rId12"/>
    </p:embeddedFont>
    <p:embeddedFont>
      <p:font typeface="Georgia Pro Bold" charset="1" panose="02040802050405020203"/>
      <p:regular r:id="rId13"/>
    </p:embeddedFont>
    <p:embeddedFont>
      <p:font typeface="Georgia Pro Italics" charset="1" panose="02040502050405090303"/>
      <p:regular r:id="rId14"/>
    </p:embeddedFont>
    <p:embeddedFont>
      <p:font typeface="Georgia Pro Bold Italics" charset="1" panose="02040802050405090203"/>
      <p:regular r:id="rId15"/>
    </p:embeddedFont>
    <p:embeddedFont>
      <p:font typeface="Georgia Pro Light" charset="1" panose="02040302050405020303"/>
      <p:regular r:id="rId16"/>
    </p:embeddedFont>
    <p:embeddedFont>
      <p:font typeface="Georgia Pro Light Italics" charset="1" panose="02040302050405090303"/>
      <p:regular r:id="rId17"/>
    </p:embeddedFont>
    <p:embeddedFont>
      <p:font typeface="Georgia Pro Heavy" charset="1" panose="02040A02050405020203"/>
      <p:regular r:id="rId18"/>
    </p:embeddedFont>
    <p:embeddedFont>
      <p:font typeface="Georgia Pro Heavy Italics" charset="1" panose="02040A020504050902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Telegraf" charset="1" panose="00000500000000000000"/>
      <p:regular r:id="rId26"/>
    </p:embeddedFont>
    <p:embeddedFont>
      <p:font typeface="Telegraf Bold" charset="1" panose="00000800000000000000"/>
      <p:regular r:id="rId27"/>
    </p:embeddedFont>
    <p:embeddedFont>
      <p:font typeface="Telegraf Extra-Light" charset="1" panose="00000300000000000000"/>
      <p:regular r:id="rId28"/>
    </p:embeddedFont>
    <p:embeddedFont>
      <p:font typeface="Telegraf Medium" charset="1" panose="00000600000000000000"/>
      <p:regular r:id="rId29"/>
    </p:embeddedFont>
    <p:embeddedFont>
      <p:font typeface="Telegraf Ultra-Bold" charset="1" panose="00000900000000000000"/>
      <p:regular r:id="rId30"/>
    </p:embeddedFont>
    <p:embeddedFont>
      <p:font typeface="Telegraf Heavy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FYF90-RtM.mp3" Type="http://schemas.microsoft.com/office/2007/relationships/media"/><Relationship Id="rId11" Target="../media/aAFYF90-RtM.mp3" Type="http://schemas.openxmlformats.org/officeDocument/2006/relationships/audio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4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2372" y="519375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Hardware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2372" y="2281146"/>
            <a:ext cx="11524926" cy="5286952"/>
            <a:chOff x="0" y="0"/>
            <a:chExt cx="15366568" cy="70492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78968" y="-219075"/>
              <a:ext cx="13208631" cy="5445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0"/>
                </a:lnSpc>
              </a:pPr>
              <a:r>
                <a:rPr lang="en-US" sz="11921">
                  <a:solidFill>
                    <a:srgbClr val="D89614"/>
                  </a:solidFill>
                  <a:latin typeface="League Spartan"/>
                </a:rPr>
                <a:t>CONSUMER</a:t>
              </a:r>
            </a:p>
            <a:p>
              <a:pPr algn="ctr">
                <a:lnSpc>
                  <a:spcPts val="16690"/>
                </a:lnSpc>
              </a:pPr>
              <a:r>
                <a:rPr lang="en-US" sz="11921">
                  <a:solidFill>
                    <a:srgbClr val="D89614"/>
                  </a:solidFill>
                  <a:latin typeface="League Spartan"/>
                </a:rPr>
                <a:t>GOODS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3091606" y="4395862"/>
              <a:ext cx="10149962" cy="830451"/>
            </a:xfrm>
            <a:custGeom>
              <a:avLst/>
              <a:gdLst/>
              <a:ahLst/>
              <a:cxnLst/>
              <a:rect r="r" b="b" t="t" l="l"/>
              <a:pathLst>
                <a:path h="830451" w="10149962">
                  <a:moveTo>
                    <a:pt x="0" y="0"/>
                  </a:moveTo>
                  <a:lnTo>
                    <a:pt x="10149963" y="0"/>
                  </a:lnTo>
                  <a:lnTo>
                    <a:pt x="10149963" y="830451"/>
                  </a:lnTo>
                  <a:lnTo>
                    <a:pt x="0" y="830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083438"/>
              <a:ext cx="15366568" cy="152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41"/>
                </a:lnSpc>
              </a:pPr>
              <a:r>
                <a:rPr lang="en-US" sz="6815">
                  <a:solidFill>
                    <a:srgbClr val="D9D9D9"/>
                  </a:solidFill>
                  <a:latin typeface="Canva Sans Bold"/>
                </a:rPr>
                <a:t>AD-HOC INSIGHTS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78968" y="6569753"/>
              <a:ext cx="13208631" cy="479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9"/>
                </a:lnSpc>
              </a:pPr>
              <a:r>
                <a:rPr lang="en-US" sz="2185">
                  <a:solidFill>
                    <a:srgbClr val="FFFFFF"/>
                  </a:solidFill>
                  <a:latin typeface="Canva Sans Bold"/>
                </a:rPr>
                <a:t>Presented by:- TARUN YADAV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27254" y="19726"/>
            <a:ext cx="7160746" cy="10188913"/>
          </a:xfrm>
          <a:custGeom>
            <a:avLst/>
            <a:gdLst/>
            <a:ahLst/>
            <a:cxnLst/>
            <a:rect r="r" b="b" t="t" l="l"/>
            <a:pathLst>
              <a:path h="10188913" w="7160746">
                <a:moveTo>
                  <a:pt x="0" y="0"/>
                </a:moveTo>
                <a:lnTo>
                  <a:pt x="7160746" y="0"/>
                </a:lnTo>
                <a:lnTo>
                  <a:pt x="7160746" y="10188913"/>
                </a:lnTo>
                <a:lnTo>
                  <a:pt x="0" y="10188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4941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>
                  <p14:trim st="520.8330" end="26.13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4"/>
                </p:tgtEl>
              </p:cBhvr>
            </p:cmd>
            <p:audio>
              <p:cMediaNode vol="100000" showWhenStopped="false">
                <p:cTn/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61912" y="3676859"/>
            <a:ext cx="11104294" cy="3531136"/>
          </a:xfrm>
          <a:custGeom>
            <a:avLst/>
            <a:gdLst/>
            <a:ahLst/>
            <a:cxnLst/>
            <a:rect r="r" b="b" t="t" l="l"/>
            <a:pathLst>
              <a:path h="3531136" w="11104294">
                <a:moveTo>
                  <a:pt x="0" y="0"/>
                </a:moveTo>
                <a:lnTo>
                  <a:pt x="11104294" y="0"/>
                </a:lnTo>
                <a:lnTo>
                  <a:pt x="11104294" y="3531136"/>
                </a:lnTo>
                <a:lnTo>
                  <a:pt x="0" y="353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0598" y="1009970"/>
            <a:ext cx="12877577" cy="23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Follow-up: Which segment had the most increase in unique products in 2021 vs 2020? The final output contains these fields,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segment product_count_2020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product_count_2021 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differencet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930" y="325775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930" y="7111096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9930" y="8158846"/>
            <a:ext cx="14899370" cy="139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In 2021, Atliq Hardware primarily focused on expanding its presence in the accessories market, introducing a total of 34 new accessory products to the market.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8930" y="4919621"/>
            <a:ext cx="8532548" cy="1367813"/>
          </a:xfrm>
          <a:custGeom>
            <a:avLst/>
            <a:gdLst/>
            <a:ahLst/>
            <a:cxnLst/>
            <a:rect r="r" b="b" t="t" l="l"/>
            <a:pathLst>
              <a:path h="1367813" w="8532548">
                <a:moveTo>
                  <a:pt x="0" y="0"/>
                </a:moveTo>
                <a:lnTo>
                  <a:pt x="8532548" y="0"/>
                </a:lnTo>
                <a:lnTo>
                  <a:pt x="8532548" y="1367813"/>
                </a:lnTo>
                <a:lnTo>
                  <a:pt x="0" y="1367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20598" y="1009970"/>
            <a:ext cx="12877577" cy="23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Get the products that have the highest and lowest manufacturing costs. The final output should contain these fields,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product_code,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product, 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manufacturing_cost 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3890509">
            <a:off x="9619362" y="5247423"/>
            <a:ext cx="2513729" cy="2705579"/>
          </a:xfrm>
          <a:custGeom>
            <a:avLst/>
            <a:gdLst/>
            <a:ahLst/>
            <a:cxnLst/>
            <a:rect r="r" b="b" t="t" l="l"/>
            <a:pathLst>
              <a:path h="2705579" w="2513729">
                <a:moveTo>
                  <a:pt x="0" y="0"/>
                </a:moveTo>
                <a:lnTo>
                  <a:pt x="2513729" y="0"/>
                </a:lnTo>
                <a:lnTo>
                  <a:pt x="2513729" y="2705580"/>
                </a:lnTo>
                <a:lnTo>
                  <a:pt x="0" y="2705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false" rot="6572510">
            <a:off x="9682859" y="3297677"/>
            <a:ext cx="2513729" cy="2705579"/>
          </a:xfrm>
          <a:custGeom>
            <a:avLst/>
            <a:gdLst/>
            <a:ahLst/>
            <a:cxnLst/>
            <a:rect r="r" b="b" t="t" l="l"/>
            <a:pathLst>
              <a:path h="2705579" w="2513729">
                <a:moveTo>
                  <a:pt x="2513729" y="0"/>
                </a:moveTo>
                <a:lnTo>
                  <a:pt x="0" y="0"/>
                </a:lnTo>
                <a:lnTo>
                  <a:pt x="0" y="2705579"/>
                </a:lnTo>
                <a:lnTo>
                  <a:pt x="2513729" y="2705579"/>
                </a:lnTo>
                <a:lnTo>
                  <a:pt x="25137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325775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99240" y="6172200"/>
            <a:ext cx="4626271" cy="3086100"/>
            <a:chOff x="0" y="0"/>
            <a:chExt cx="6168362" cy="41148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929109" cy="4114800"/>
              <a:chOff x="0" y="0"/>
              <a:chExt cx="1171182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1711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171182">
                    <a:moveTo>
                      <a:pt x="0" y="0"/>
                    </a:moveTo>
                    <a:lnTo>
                      <a:pt x="1171182" y="0"/>
                    </a:lnTo>
                    <a:lnTo>
                      <a:pt x="117118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9D9D9">
                  <a:alpha val="46667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171182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627599" y="1063257"/>
              <a:ext cx="3301510" cy="1791069"/>
            </a:xfrm>
            <a:custGeom>
              <a:avLst/>
              <a:gdLst/>
              <a:ahLst/>
              <a:cxnLst/>
              <a:rect r="r" b="b" t="t" l="l"/>
              <a:pathLst>
                <a:path h="1791069" w="3301510">
                  <a:moveTo>
                    <a:pt x="0" y="0"/>
                  </a:moveTo>
                  <a:lnTo>
                    <a:pt x="3301510" y="0"/>
                  </a:lnTo>
                  <a:lnTo>
                    <a:pt x="3301510" y="1791069"/>
                  </a:lnTo>
                  <a:lnTo>
                    <a:pt x="0" y="1791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6245" y="494484"/>
              <a:ext cx="2551354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D89614"/>
                  </a:solidFill>
                  <a:latin typeface="Canva Sans Bold"/>
                </a:rPr>
                <a:t>0.8 $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073574"/>
              <a:ext cx="6168362" cy="590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81"/>
                </a:lnSpc>
                <a:spcBef>
                  <a:spcPct val="0"/>
                </a:spcBef>
              </a:pPr>
              <a:r>
                <a:rPr lang="en-US" sz="2629" spc="131">
                  <a:solidFill>
                    <a:srgbClr val="FFFFFF"/>
                  </a:solidFill>
                  <a:latin typeface="Georgia Pro"/>
                </a:rPr>
                <a:t>AQ MASTERWIRED x1 Ms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50111" y="3524397"/>
              <a:ext cx="1828887" cy="546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1"/>
                </a:lnSpc>
                <a:spcBef>
                  <a:spcPct val="0"/>
                </a:spcBef>
              </a:pPr>
              <a:r>
                <a:rPr lang="en-US" sz="2429" spc="121">
                  <a:solidFill>
                    <a:srgbClr val="020401"/>
                  </a:solidFill>
                  <a:latin typeface="Georgia Pro"/>
                </a:rPr>
                <a:t>Mouse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69568" y="1700500"/>
            <a:ext cx="4476504" cy="3086100"/>
            <a:chOff x="0" y="0"/>
            <a:chExt cx="5968671" cy="41148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39562" y="0"/>
              <a:ext cx="5929109" cy="4114800"/>
              <a:chOff x="0" y="0"/>
              <a:chExt cx="1171182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711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171182">
                    <a:moveTo>
                      <a:pt x="0" y="0"/>
                    </a:moveTo>
                    <a:lnTo>
                      <a:pt x="1171182" y="0"/>
                    </a:lnTo>
                    <a:lnTo>
                      <a:pt x="117118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9D9D9">
                  <a:alpha val="46667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171182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781978" y="487225"/>
              <a:ext cx="3186693" cy="2605122"/>
            </a:xfrm>
            <a:custGeom>
              <a:avLst/>
              <a:gdLst/>
              <a:ahLst/>
              <a:cxnLst/>
              <a:rect r="r" b="b" t="t" l="l"/>
              <a:pathLst>
                <a:path h="2605122" w="3186693">
                  <a:moveTo>
                    <a:pt x="0" y="0"/>
                  </a:moveTo>
                  <a:lnTo>
                    <a:pt x="3186693" y="0"/>
                  </a:lnTo>
                  <a:lnTo>
                    <a:pt x="3186693" y="2605121"/>
                  </a:lnTo>
                  <a:lnTo>
                    <a:pt x="0" y="260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411025"/>
              <a:ext cx="266716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D89614"/>
                  </a:solidFill>
                  <a:latin typeface="Canva Sans Bold"/>
                </a:rPr>
                <a:t>204 $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6658" y="3035196"/>
              <a:ext cx="5434918" cy="590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81"/>
                </a:lnSpc>
                <a:spcBef>
                  <a:spcPct val="0"/>
                </a:spcBef>
              </a:pPr>
              <a:r>
                <a:rPr lang="en-US" sz="2629" spc="131">
                  <a:solidFill>
                    <a:srgbClr val="FFFFFF"/>
                  </a:solidFill>
                  <a:latin typeface="Georgia Pro"/>
                </a:rPr>
                <a:t>AQ HOME Allin1 Gen 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33357" y="3568424"/>
              <a:ext cx="3980772" cy="546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1"/>
                </a:lnSpc>
                <a:spcBef>
                  <a:spcPct val="0"/>
                </a:spcBef>
              </a:pPr>
              <a:r>
                <a:rPr lang="en-US" sz="2429" spc="121">
                  <a:solidFill>
                    <a:srgbClr val="000000"/>
                  </a:solidFill>
                  <a:latin typeface="Georgia Pro"/>
                </a:rPr>
                <a:t>Personal Destop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584091">
            <a:off x="8613735" y="4718332"/>
            <a:ext cx="1707402" cy="1837713"/>
          </a:xfrm>
          <a:custGeom>
            <a:avLst/>
            <a:gdLst/>
            <a:ahLst/>
            <a:cxnLst/>
            <a:rect r="r" b="b" t="t" l="l"/>
            <a:pathLst>
              <a:path h="1837713" w="1707402">
                <a:moveTo>
                  <a:pt x="0" y="0"/>
                </a:moveTo>
                <a:lnTo>
                  <a:pt x="1707402" y="0"/>
                </a:lnTo>
                <a:lnTo>
                  <a:pt x="1707402" y="1837713"/>
                </a:lnTo>
                <a:lnTo>
                  <a:pt x="0" y="1837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38268" y="4560951"/>
            <a:ext cx="7337985" cy="2152476"/>
          </a:xfrm>
          <a:custGeom>
            <a:avLst/>
            <a:gdLst/>
            <a:ahLst/>
            <a:cxnLst/>
            <a:rect r="r" b="b" t="t" l="l"/>
            <a:pathLst>
              <a:path h="2152476" w="7337985">
                <a:moveTo>
                  <a:pt x="0" y="0"/>
                </a:moveTo>
                <a:lnTo>
                  <a:pt x="7337985" y="0"/>
                </a:lnTo>
                <a:lnTo>
                  <a:pt x="7337985" y="2152475"/>
                </a:lnTo>
                <a:lnTo>
                  <a:pt x="0" y="2152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30735" y="3024676"/>
            <a:ext cx="7024570" cy="4237648"/>
          </a:xfrm>
          <a:custGeom>
            <a:avLst/>
            <a:gdLst/>
            <a:ahLst/>
            <a:cxnLst/>
            <a:rect r="r" b="b" t="t" l="l"/>
            <a:pathLst>
              <a:path h="4237648" w="7024570">
                <a:moveTo>
                  <a:pt x="0" y="0"/>
                </a:moveTo>
                <a:lnTo>
                  <a:pt x="7024570" y="0"/>
                </a:lnTo>
                <a:lnTo>
                  <a:pt x="7024570" y="4237648"/>
                </a:lnTo>
                <a:lnTo>
                  <a:pt x="0" y="4237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20598" y="733745"/>
            <a:ext cx="13640151" cy="27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Generate a report which contains the top 5 customers who received an average high pre_invoice_discount_pct for the fiscal year 2021 and in the Indian market. The final output contains these fields,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customer_code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customer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average_discount_percentage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325775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465" y="7180151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465" y="8044546"/>
            <a:ext cx="18089070" cy="185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Considering Flipkart holds the position of the most heavily discounted customer in the Indian market, with a pre-invoice discount percentage of Atliq extended approximately similar pre-invoice discount percentages to each of its top 5 clients in 2021.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76157" y="324237"/>
            <a:ext cx="7051797" cy="9762181"/>
          </a:xfrm>
          <a:custGeom>
            <a:avLst/>
            <a:gdLst/>
            <a:ahLst/>
            <a:cxnLst/>
            <a:rect r="r" b="b" t="t" l="l"/>
            <a:pathLst>
              <a:path h="9762181" w="7051797">
                <a:moveTo>
                  <a:pt x="0" y="0"/>
                </a:moveTo>
                <a:lnTo>
                  <a:pt x="7051797" y="0"/>
                </a:lnTo>
                <a:lnTo>
                  <a:pt x="7051797" y="9762181"/>
                </a:lnTo>
                <a:lnTo>
                  <a:pt x="0" y="9762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6489" y="5283695"/>
            <a:ext cx="5079508" cy="1514617"/>
          </a:xfrm>
          <a:custGeom>
            <a:avLst/>
            <a:gdLst/>
            <a:ahLst/>
            <a:cxnLst/>
            <a:rect r="r" b="b" t="t" l="l"/>
            <a:pathLst>
              <a:path h="1514617" w="5079508">
                <a:moveTo>
                  <a:pt x="0" y="0"/>
                </a:moveTo>
                <a:lnTo>
                  <a:pt x="5079507" y="0"/>
                </a:lnTo>
                <a:lnTo>
                  <a:pt x="5079507" y="1514617"/>
                </a:lnTo>
                <a:lnTo>
                  <a:pt x="0" y="1514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0598" y="733745"/>
            <a:ext cx="7055559" cy="41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Get the complete report of the Gross sales amount for the customer “Atliq Exclusive” for each month. This analysis helps to get an idea of low and high-performing months and make strategic decisions. The final report contains these columns: Month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Year 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Gross sales Amount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7399" y="5621904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289266"/>
            <a:ext cx="8973417" cy="5308450"/>
          </a:xfrm>
          <a:custGeom>
            <a:avLst/>
            <a:gdLst/>
            <a:ahLst/>
            <a:cxnLst/>
            <a:rect r="r" b="b" t="t" l="l"/>
            <a:pathLst>
              <a:path h="5308450" w="8973417">
                <a:moveTo>
                  <a:pt x="0" y="0"/>
                </a:moveTo>
                <a:lnTo>
                  <a:pt x="8973417" y="0"/>
                </a:lnTo>
                <a:lnTo>
                  <a:pt x="8973417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73417" y="1874210"/>
            <a:ext cx="9296322" cy="4512338"/>
          </a:xfrm>
          <a:custGeom>
            <a:avLst/>
            <a:gdLst/>
            <a:ahLst/>
            <a:cxnLst/>
            <a:rect r="r" b="b" t="t" l="l"/>
            <a:pathLst>
              <a:path h="4512338" w="9296322">
                <a:moveTo>
                  <a:pt x="0" y="0"/>
                </a:moveTo>
                <a:lnTo>
                  <a:pt x="9296323" y="0"/>
                </a:lnTo>
                <a:lnTo>
                  <a:pt x="9296323" y="4512339"/>
                </a:lnTo>
                <a:lnTo>
                  <a:pt x="0" y="4512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882" y="6788216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882" y="7759766"/>
            <a:ext cx="17807070" cy="267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1"/>
              </a:lnSpc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• Atliq Exclusive experienced its highest sales in November 2020, whereas March 2020 recorded the lowest sales.</a:t>
            </a:r>
          </a:p>
          <a:p>
            <a:pPr>
              <a:lnSpc>
                <a:spcPts val="3541"/>
              </a:lnSpc>
            </a:pPr>
          </a:p>
          <a:p>
            <a:pPr>
              <a:lnSpc>
                <a:spcPts val="3541"/>
              </a:lnSpc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• The decline in sales between March and August can be attributed to the impact of COVID-19. However, there is optimism as sales have consistently rebounded since the pandemic, remaining robust and surpassing the levels seen in 2020.</a:t>
            </a:r>
          </a:p>
          <a:p>
            <a:pPr>
              <a:lnSpc>
                <a:spcPts val="354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584091">
            <a:off x="8613735" y="4718332"/>
            <a:ext cx="1707402" cy="1837713"/>
          </a:xfrm>
          <a:custGeom>
            <a:avLst/>
            <a:gdLst/>
            <a:ahLst/>
            <a:cxnLst/>
            <a:rect r="r" b="b" t="t" l="l"/>
            <a:pathLst>
              <a:path h="1837713" w="1707402">
                <a:moveTo>
                  <a:pt x="0" y="0"/>
                </a:moveTo>
                <a:lnTo>
                  <a:pt x="1707402" y="0"/>
                </a:lnTo>
                <a:lnTo>
                  <a:pt x="1707402" y="1837713"/>
                </a:lnTo>
                <a:lnTo>
                  <a:pt x="0" y="1837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50530" y="3961072"/>
            <a:ext cx="5968124" cy="2878742"/>
          </a:xfrm>
          <a:custGeom>
            <a:avLst/>
            <a:gdLst/>
            <a:ahLst/>
            <a:cxnLst/>
            <a:rect r="r" b="b" t="t" l="l"/>
            <a:pathLst>
              <a:path h="2878742" w="5968124">
                <a:moveTo>
                  <a:pt x="0" y="0"/>
                </a:moveTo>
                <a:lnTo>
                  <a:pt x="5968124" y="0"/>
                </a:lnTo>
                <a:lnTo>
                  <a:pt x="5968124" y="2878742"/>
                </a:lnTo>
                <a:lnTo>
                  <a:pt x="0" y="2878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16924" y="3333959"/>
            <a:ext cx="6385991" cy="3842419"/>
          </a:xfrm>
          <a:custGeom>
            <a:avLst/>
            <a:gdLst/>
            <a:ahLst/>
            <a:cxnLst/>
            <a:rect r="r" b="b" t="t" l="l"/>
            <a:pathLst>
              <a:path h="3842419" w="6385991">
                <a:moveTo>
                  <a:pt x="0" y="0"/>
                </a:moveTo>
                <a:lnTo>
                  <a:pt x="6385991" y="0"/>
                </a:lnTo>
                <a:lnTo>
                  <a:pt x="6385991" y="3842419"/>
                </a:lnTo>
                <a:lnTo>
                  <a:pt x="0" y="3842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20598" y="733745"/>
            <a:ext cx="13640151" cy="23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In which quarter of 2020, got the maximum total_sold_quantity? The final output contains these fields sorted by the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total_sold_quantity,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Quarter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total_sold_quantity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2981534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930" y="698268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930" y="7640509"/>
            <a:ext cx="18288000" cy="203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1"/>
              </a:lnSpc>
            </a:pPr>
            <a:r>
              <a:rPr lang="en-US" sz="2329" spc="116">
                <a:solidFill>
                  <a:srgbClr val="FFFFFF"/>
                </a:solidFill>
                <a:latin typeface="Georgia Pro"/>
              </a:rPr>
              <a:t> 1. In the third quarter of fiscal year 2020 (March, April, and May), marked by the peak of COVID-19 and widespread lockdowns impacting businesses, the sold quantity plummeted to 2.1 million.</a:t>
            </a:r>
          </a:p>
          <a:p>
            <a:pPr>
              <a:lnSpc>
                <a:spcPts val="3261"/>
              </a:lnSpc>
            </a:pPr>
            <a:r>
              <a:rPr lang="en-US" sz="2329" spc="116">
                <a:solidFill>
                  <a:srgbClr val="FFFFFF"/>
                </a:solidFill>
                <a:latin typeface="Georgia Pro"/>
              </a:rPr>
              <a:t>2. </a:t>
            </a:r>
            <a:r>
              <a:rPr lang="en-US" sz="2329" spc="116">
                <a:solidFill>
                  <a:srgbClr val="FFFFFF"/>
                </a:solidFill>
                <a:latin typeface="Georgia Pro"/>
              </a:rPr>
              <a:t>Notably, there was a significant demand for computer accessories during this period as a large number of students commenced or persisted in completing their coursework online. This heightened demand likely contributed to the early rebound observed in the fourth quarter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584091">
            <a:off x="8613735" y="4718332"/>
            <a:ext cx="1707402" cy="1837713"/>
          </a:xfrm>
          <a:custGeom>
            <a:avLst/>
            <a:gdLst/>
            <a:ahLst/>
            <a:cxnLst/>
            <a:rect r="r" b="b" t="t" l="l"/>
            <a:pathLst>
              <a:path h="1837713" w="1707402">
                <a:moveTo>
                  <a:pt x="0" y="0"/>
                </a:moveTo>
                <a:lnTo>
                  <a:pt x="1707402" y="0"/>
                </a:lnTo>
                <a:lnTo>
                  <a:pt x="1707402" y="1837713"/>
                </a:lnTo>
                <a:lnTo>
                  <a:pt x="0" y="1837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28677" y="4619045"/>
            <a:ext cx="7285743" cy="1739092"/>
          </a:xfrm>
          <a:custGeom>
            <a:avLst/>
            <a:gdLst/>
            <a:ahLst/>
            <a:cxnLst/>
            <a:rect r="r" b="b" t="t" l="l"/>
            <a:pathLst>
              <a:path h="1739092" w="7285743">
                <a:moveTo>
                  <a:pt x="0" y="0"/>
                </a:moveTo>
                <a:lnTo>
                  <a:pt x="7285743" y="0"/>
                </a:lnTo>
                <a:lnTo>
                  <a:pt x="7285743" y="1739092"/>
                </a:lnTo>
                <a:lnTo>
                  <a:pt x="0" y="173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16336" y="3333959"/>
            <a:ext cx="6642964" cy="3966363"/>
          </a:xfrm>
          <a:custGeom>
            <a:avLst/>
            <a:gdLst/>
            <a:ahLst/>
            <a:cxnLst/>
            <a:rect r="r" b="b" t="t" l="l"/>
            <a:pathLst>
              <a:path h="3966363" w="6642964">
                <a:moveTo>
                  <a:pt x="0" y="0"/>
                </a:moveTo>
                <a:lnTo>
                  <a:pt x="6642964" y="0"/>
                </a:lnTo>
                <a:lnTo>
                  <a:pt x="6642964" y="3966363"/>
                </a:lnTo>
                <a:lnTo>
                  <a:pt x="0" y="3966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20598" y="733745"/>
            <a:ext cx="13640151" cy="23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Which channel helped to bring more gross sales in the fiscal year 2021 and the percentage of contribution? The final output contains these fields,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channel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gross_sales_mln 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percentage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325775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6881222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8006446"/>
            <a:ext cx="18288000" cy="185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A substantial 73% of Atliq's total sales were conducted through retailers, constituting the majority of its overall sales. In contrast, sales through direct and distributor channels made up a comparatively modest portion of the total revenue.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45790" y="2933909"/>
            <a:ext cx="14518834" cy="7040496"/>
          </a:xfrm>
          <a:custGeom>
            <a:avLst/>
            <a:gdLst/>
            <a:ahLst/>
            <a:cxnLst/>
            <a:rect r="r" b="b" t="t" l="l"/>
            <a:pathLst>
              <a:path h="7040496" w="14518834">
                <a:moveTo>
                  <a:pt x="0" y="0"/>
                </a:moveTo>
                <a:lnTo>
                  <a:pt x="14518834" y="0"/>
                </a:lnTo>
                <a:lnTo>
                  <a:pt x="14518834" y="7040497"/>
                </a:lnTo>
                <a:lnTo>
                  <a:pt x="0" y="7040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20598" y="733745"/>
            <a:ext cx="13640151" cy="185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Get the Top 3 products in each division that have a high total_sold_quantity in the fiscal_year 2021? The final output contains these fields,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division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product_code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75828" y="3228808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281182" y="1379938"/>
            <a:ext cx="5339061" cy="4277755"/>
          </a:xfrm>
          <a:custGeom>
            <a:avLst/>
            <a:gdLst/>
            <a:ahLst/>
            <a:cxnLst/>
            <a:rect r="r" b="b" t="t" l="l"/>
            <a:pathLst>
              <a:path h="4277755" w="5339061">
                <a:moveTo>
                  <a:pt x="0" y="0"/>
                </a:moveTo>
                <a:lnTo>
                  <a:pt x="5339061" y="0"/>
                </a:lnTo>
                <a:lnTo>
                  <a:pt x="5339061" y="4277754"/>
                </a:lnTo>
                <a:lnTo>
                  <a:pt x="0" y="427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063" t="-5414" r="-1897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7889" y="1379938"/>
            <a:ext cx="5050418" cy="4074277"/>
          </a:xfrm>
          <a:custGeom>
            <a:avLst/>
            <a:gdLst/>
            <a:ahLst/>
            <a:cxnLst/>
            <a:rect r="r" b="b" t="t" l="l"/>
            <a:pathLst>
              <a:path h="4074277" w="5050418">
                <a:moveTo>
                  <a:pt x="0" y="0"/>
                </a:moveTo>
                <a:lnTo>
                  <a:pt x="5050418" y="0"/>
                </a:lnTo>
                <a:lnTo>
                  <a:pt x="5050418" y="4074277"/>
                </a:lnTo>
                <a:lnTo>
                  <a:pt x="0" y="4074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368" t="0" r="-1834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85624" y="1700500"/>
            <a:ext cx="5118239" cy="3957193"/>
          </a:xfrm>
          <a:custGeom>
            <a:avLst/>
            <a:gdLst/>
            <a:ahLst/>
            <a:cxnLst/>
            <a:rect r="r" b="b" t="t" l="l"/>
            <a:pathLst>
              <a:path h="3957193" w="5118239">
                <a:moveTo>
                  <a:pt x="0" y="0"/>
                </a:moveTo>
                <a:lnTo>
                  <a:pt x="5118240" y="0"/>
                </a:lnTo>
                <a:lnTo>
                  <a:pt x="5118240" y="3957192"/>
                </a:lnTo>
                <a:lnTo>
                  <a:pt x="0" y="3957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455" t="0" r="-1828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1326" y="7529643"/>
            <a:ext cx="5746981" cy="139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The three best-selling products in the N &amp; S division were pen drives.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6616161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4410" y="7529643"/>
            <a:ext cx="5859180" cy="139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The three best-selling products in the P &amp; A division were pen mouse.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83140" y="7529643"/>
            <a:ext cx="6083747" cy="92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The three best-selling products in the PC division were laptops.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182259"/>
            <a:ext cx="16261378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D89614"/>
                </a:solidFill>
                <a:latin typeface="League Spartan"/>
              </a:rPr>
              <a:t>RECOMMENDATIONS </a:t>
            </a:r>
            <a:r>
              <a:rPr lang="en-US" sz="4499">
                <a:solidFill>
                  <a:srgbClr val="F4E7E7"/>
                </a:solidFill>
                <a:latin typeface="League Spartan"/>
              </a:rPr>
              <a:t>FOR ENHANCING ATLIQ'S SALES</a:t>
            </a:r>
            <a:r>
              <a:rPr lang="en-US" sz="4499">
                <a:solidFill>
                  <a:srgbClr val="D89614"/>
                </a:solidFill>
                <a:latin typeface="League Spartan"/>
              </a:rPr>
              <a:t>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917494"/>
            <a:ext cx="18288000" cy="716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1. Provide excellent customer service and build lasting relationships.</a:t>
            </a:r>
          </a:p>
          <a:p>
            <a:pPr>
              <a:lnSpc>
                <a:spcPts val="4387"/>
              </a:lnSpc>
            </a:pPr>
          </a:p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2.    </a:t>
            </a:r>
            <a:r>
              <a:rPr lang="en-US" sz="3133" spc="156">
                <a:solidFill>
                  <a:srgbClr val="FFFFFF"/>
                </a:solidFill>
                <a:latin typeface="Georgia Pro"/>
              </a:rPr>
              <a:t>Implement an effective marketing strategy across various channels.</a:t>
            </a:r>
          </a:p>
          <a:p>
            <a:pPr>
              <a:lnSpc>
                <a:spcPts val="4387"/>
              </a:lnSpc>
            </a:pPr>
          </a:p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3.    </a:t>
            </a:r>
            <a:r>
              <a:rPr lang="en-US" sz="3133" spc="156">
                <a:solidFill>
                  <a:srgbClr val="FFFFFF"/>
                </a:solidFill>
                <a:latin typeface="Georgia Pro"/>
              </a:rPr>
              <a:t>Develop a strong brand identity and communicate your unique value.</a:t>
            </a:r>
          </a:p>
          <a:p>
            <a:pPr>
              <a:lnSpc>
                <a:spcPts val="4387"/>
              </a:lnSpc>
            </a:pPr>
          </a:p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4.    </a:t>
            </a:r>
            <a:r>
              <a:rPr lang="en-US" sz="3133" spc="156">
                <a:solidFill>
                  <a:srgbClr val="FFFFFF"/>
                </a:solidFill>
                <a:latin typeface="Georgia Pro"/>
              </a:rPr>
              <a:t>Invest in sales team training for improved performance.</a:t>
            </a:r>
          </a:p>
          <a:p>
            <a:pPr>
              <a:lnSpc>
                <a:spcPts val="4387"/>
              </a:lnSpc>
            </a:pPr>
          </a:p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5.    </a:t>
            </a:r>
            <a:r>
              <a:rPr lang="en-US" sz="3133" spc="156">
                <a:solidFill>
                  <a:srgbClr val="FFFFFF"/>
                </a:solidFill>
                <a:latin typeface="Georgia Pro"/>
              </a:rPr>
              <a:t>Offer competitive pricing and attractive promotions.</a:t>
            </a:r>
          </a:p>
          <a:p>
            <a:pPr>
              <a:lnSpc>
                <a:spcPts val="4387"/>
              </a:lnSpc>
            </a:pPr>
          </a:p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6.     </a:t>
            </a:r>
            <a:r>
              <a:rPr lang="en-US" sz="3133" spc="156">
                <a:solidFill>
                  <a:srgbClr val="FFFFFF"/>
                </a:solidFill>
                <a:latin typeface="Georgia Pro"/>
              </a:rPr>
              <a:t>Enhance your product offerings to meet market demands.</a:t>
            </a:r>
          </a:p>
          <a:p>
            <a:pPr>
              <a:lnSpc>
                <a:spcPts val="4387"/>
              </a:lnSpc>
            </a:pPr>
          </a:p>
          <a:p>
            <a:pPr>
              <a:lnSpc>
                <a:spcPts val="4387"/>
              </a:lnSpc>
            </a:pPr>
            <a:r>
              <a:rPr lang="en-US" sz="3133" spc="156">
                <a:solidFill>
                  <a:srgbClr val="FFFFFF"/>
                </a:solidFill>
                <a:latin typeface="Georgia Pro"/>
              </a:rPr>
              <a:t> 7.     </a:t>
            </a:r>
            <a:r>
              <a:rPr lang="en-US" sz="3133" spc="156">
                <a:solidFill>
                  <a:srgbClr val="FFFFFF"/>
                </a:solidFill>
                <a:latin typeface="Georgia Pro"/>
              </a:rPr>
              <a:t>Gather customer feedback to continuously improve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9726"/>
            <a:ext cx="1040949" cy="1018649"/>
          </a:xfrm>
          <a:custGeom>
            <a:avLst/>
            <a:gdLst/>
            <a:ahLst/>
            <a:cxnLst/>
            <a:rect r="r" b="b" t="t" l="l"/>
            <a:pathLst>
              <a:path h="1018649" w="1040949">
                <a:moveTo>
                  <a:pt x="0" y="0"/>
                </a:moveTo>
                <a:lnTo>
                  <a:pt x="1040949" y="0"/>
                </a:lnTo>
                <a:lnTo>
                  <a:pt x="1040949" y="1018649"/>
                </a:lnTo>
                <a:lnTo>
                  <a:pt x="0" y="1018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0949" y="316560"/>
            <a:ext cx="4120963" cy="52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FFFFFF"/>
                </a:solidFill>
                <a:latin typeface="Telegraf Bold"/>
              </a:rPr>
              <a:t>AtliQ Hardware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918717"/>
            <a:ext cx="18288000" cy="805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1. Atliq Hardware (imaginary company) a prominent computer hardware manufacturer in India with a substantial global presence, recognizes the imperative of data-driven decision-making for sustained growth and competitive advantage.</a:t>
            </a:r>
          </a:p>
          <a:p>
            <a:pPr algn="ctr">
              <a:lnSpc>
                <a:spcPts val="3541"/>
              </a:lnSpc>
              <a:spcBef>
                <a:spcPct val="0"/>
              </a:spcBef>
            </a:pPr>
          </a:p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2. Despite its expansive operations, the management has identified a critical gap in obtaining timely and insightful data, prompting the need for a robust data analytics team to enhance organizational agility.</a:t>
            </a:r>
          </a:p>
          <a:p>
            <a:pPr algn="ctr">
              <a:lnSpc>
                <a:spcPts val="3541"/>
              </a:lnSpc>
              <a:spcBef>
                <a:spcPct val="0"/>
              </a:spcBef>
            </a:pPr>
          </a:p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3. In response to this need, Tony Sharma, the Director of Data Analytics at Atliq Hardware, has initiated a strategic hiring process to onboard several junior data analysts capable of bridging the gap between technical proficiency and strong interpersonal skills.</a:t>
            </a:r>
          </a:p>
          <a:p>
            <a:pPr algn="ctr">
              <a:lnSpc>
                <a:spcPts val="3541"/>
              </a:lnSpc>
              <a:spcBef>
                <a:spcPct val="0"/>
              </a:spcBef>
            </a:pPr>
          </a:p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4. To evaluate potential candidates effectively, a comprehensive SQL challenge has been devised. This challenge aims to assess not only technical prowess but also the ability to synthesize data insights and communicate them coherently.</a:t>
            </a:r>
          </a:p>
          <a:p>
            <a:pPr algn="ctr">
              <a:lnSpc>
                <a:spcPts val="3541"/>
              </a:lnSpc>
              <a:spcBef>
                <a:spcPct val="0"/>
              </a:spcBef>
            </a:pPr>
          </a:p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 spc="126">
                <a:solidFill>
                  <a:srgbClr val="FFFFFF"/>
                </a:solidFill>
                <a:latin typeface="Georgia Pro"/>
              </a:rPr>
              <a:t>5. By implementing this rigorous hiring process, Atliq Hardwares aims to fortify its data analytics capabilities, ensuring a proficient and versatile team that can contribute to informed decision-making in an increasingly competitive industry landscape.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81414" y="481723"/>
            <a:ext cx="18288000" cy="149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4"/>
              </a:lnSpc>
            </a:pPr>
            <a:r>
              <a:rPr lang="en-US" sz="8782">
                <a:solidFill>
                  <a:srgbClr val="D89614"/>
                </a:solidFill>
                <a:latin typeface="League Spartan"/>
              </a:rPr>
              <a:t>OBJECTIVES</a:t>
            </a:r>
          </a:p>
        </p:txBody>
      </p:sp>
    </p:spTree>
  </p:cSld>
  <p:clrMapOvr>
    <a:masterClrMapping/>
  </p:clrMapOvr>
  <p:transition spd="slow">
    <p:wipe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81612" y="2289173"/>
            <a:ext cx="9906473" cy="203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90"/>
              </a:lnSpc>
            </a:pPr>
            <a:r>
              <a:rPr lang="en-US" sz="11921">
                <a:solidFill>
                  <a:srgbClr val="D89614"/>
                </a:solidFill>
                <a:latin typeface="League Spartan"/>
              </a:rPr>
              <a:t>THANK </a:t>
            </a:r>
            <a:r>
              <a:rPr lang="en-US" sz="11921">
                <a:solidFill>
                  <a:srgbClr val="F4E7E7"/>
                </a:solidFill>
                <a:latin typeface="League Spartan"/>
              </a:rPr>
              <a:t>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8613" y="4008571"/>
            <a:ext cx="7612472" cy="622839"/>
          </a:xfrm>
          <a:custGeom>
            <a:avLst/>
            <a:gdLst/>
            <a:ahLst/>
            <a:cxnLst/>
            <a:rect r="r" b="b" t="t" l="l"/>
            <a:pathLst>
              <a:path h="622839" w="7612472">
                <a:moveTo>
                  <a:pt x="0" y="0"/>
                </a:moveTo>
                <a:lnTo>
                  <a:pt x="7612471" y="0"/>
                </a:lnTo>
                <a:lnTo>
                  <a:pt x="7612471" y="622839"/>
                </a:lnTo>
                <a:lnTo>
                  <a:pt x="0" y="62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61912" y="4632325"/>
            <a:ext cx="747168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39200"/>
                </a:solidFill>
                <a:latin typeface="Canva Sans Bold"/>
              </a:rPr>
              <a:t>HOW TO </a:t>
            </a:r>
            <a:r>
              <a:rPr lang="en-US" sz="5499">
                <a:solidFill>
                  <a:srgbClr val="F4E7E7"/>
                </a:solidFill>
                <a:latin typeface="Canva Sans Bold"/>
              </a:rPr>
              <a:t>REACH ME 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863064" y="5969000"/>
            <a:ext cx="10069378" cy="1009650"/>
            <a:chOff x="0" y="0"/>
            <a:chExt cx="13425837" cy="1346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85386" y="673100"/>
              <a:ext cx="673100" cy="673100"/>
            </a:xfrm>
            <a:custGeom>
              <a:avLst/>
              <a:gdLst/>
              <a:ahLst/>
              <a:cxnLst/>
              <a:rect r="r" b="b" t="t" l="l"/>
              <a:pathLst>
                <a:path h="673100" w="673100">
                  <a:moveTo>
                    <a:pt x="0" y="0"/>
                  </a:moveTo>
                  <a:lnTo>
                    <a:pt x="673100" y="0"/>
                  </a:lnTo>
                  <a:lnTo>
                    <a:pt x="673100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17206" y="-57150"/>
              <a:ext cx="1320863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 Bold"/>
                </a:rPr>
                <a:t>Mail - tarunyadav0427@gmail.com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79450"/>
              <a:ext cx="1320863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 Bold"/>
                </a:rPr>
                <a:t> - Tarun Yadav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9726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Hardware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7299" y="3950455"/>
            <a:ext cx="3628344" cy="5811968"/>
          </a:xfrm>
          <a:custGeom>
            <a:avLst/>
            <a:gdLst/>
            <a:ahLst/>
            <a:cxnLst/>
            <a:rect r="r" b="b" t="t" l="l"/>
            <a:pathLst>
              <a:path h="5811968" w="3628344">
                <a:moveTo>
                  <a:pt x="0" y="0"/>
                </a:moveTo>
                <a:lnTo>
                  <a:pt x="3628345" y="0"/>
                </a:lnTo>
                <a:lnTo>
                  <a:pt x="3628345" y="5811967"/>
                </a:lnTo>
                <a:lnTo>
                  <a:pt x="0" y="5811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62943" y="2678600"/>
            <a:ext cx="3521306" cy="5448605"/>
          </a:xfrm>
          <a:custGeom>
            <a:avLst/>
            <a:gdLst/>
            <a:ahLst/>
            <a:cxnLst/>
            <a:rect r="r" b="b" t="t" l="l"/>
            <a:pathLst>
              <a:path h="5448605" w="3521306">
                <a:moveTo>
                  <a:pt x="0" y="0"/>
                </a:moveTo>
                <a:lnTo>
                  <a:pt x="3521306" y="0"/>
                </a:lnTo>
                <a:lnTo>
                  <a:pt x="3521306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01548" y="3425877"/>
            <a:ext cx="3777932" cy="5589269"/>
          </a:xfrm>
          <a:custGeom>
            <a:avLst/>
            <a:gdLst/>
            <a:ahLst/>
            <a:cxnLst/>
            <a:rect r="r" b="b" t="t" l="l"/>
            <a:pathLst>
              <a:path h="5589269" w="3777932">
                <a:moveTo>
                  <a:pt x="0" y="0"/>
                </a:moveTo>
                <a:lnTo>
                  <a:pt x="3777932" y="0"/>
                </a:lnTo>
                <a:lnTo>
                  <a:pt x="3777932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31513" y="3311577"/>
            <a:ext cx="768102" cy="94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6"/>
              </a:lnSpc>
              <a:spcBef>
                <a:spcPct val="0"/>
              </a:spcBef>
            </a:pPr>
            <a:r>
              <a:rPr lang="en-US" sz="5483">
                <a:solidFill>
                  <a:srgbClr val="D89614"/>
                </a:solidFill>
                <a:latin typeface="Maragsa"/>
              </a:rPr>
              <a:t>EU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62137" y="7300722"/>
            <a:ext cx="1889075" cy="82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  <a:spcBef>
                <a:spcPct val="0"/>
              </a:spcBef>
            </a:pPr>
            <a:r>
              <a:rPr lang="en-US" sz="4817">
                <a:solidFill>
                  <a:srgbClr val="D9D9D9"/>
                </a:solidFill>
                <a:latin typeface="Maragsa"/>
              </a:rPr>
              <a:t>LATAM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644" y="8727860"/>
            <a:ext cx="877342" cy="94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6"/>
              </a:lnSpc>
              <a:spcBef>
                <a:spcPct val="0"/>
              </a:spcBef>
            </a:pPr>
            <a:r>
              <a:rPr lang="en-US" sz="5483">
                <a:solidFill>
                  <a:srgbClr val="D89614"/>
                </a:solidFill>
                <a:latin typeface="Maragsa"/>
              </a:rPr>
              <a:t>NA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98580" y="1856075"/>
            <a:ext cx="5222867" cy="4543867"/>
          </a:xfrm>
          <a:custGeom>
            <a:avLst/>
            <a:gdLst/>
            <a:ahLst/>
            <a:cxnLst/>
            <a:rect r="r" b="b" t="t" l="l"/>
            <a:pathLst>
              <a:path h="4543867" w="5222867">
                <a:moveTo>
                  <a:pt x="0" y="0"/>
                </a:moveTo>
                <a:lnTo>
                  <a:pt x="5222867" y="0"/>
                </a:lnTo>
                <a:lnTo>
                  <a:pt x="5222867" y="4543867"/>
                </a:lnTo>
                <a:lnTo>
                  <a:pt x="0" y="45438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8" t="0" r="-24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598580" y="5453362"/>
            <a:ext cx="1628031" cy="94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6"/>
              </a:lnSpc>
              <a:spcBef>
                <a:spcPct val="0"/>
              </a:spcBef>
            </a:pPr>
            <a:r>
              <a:rPr lang="en-US" sz="5483">
                <a:solidFill>
                  <a:srgbClr val="D9D9D9"/>
                </a:solidFill>
                <a:latin typeface="Maragsa"/>
              </a:rPr>
              <a:t>APAC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44" y="817850"/>
            <a:ext cx="1797551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D89614"/>
                </a:solidFill>
                <a:latin typeface="League Spartan"/>
              </a:rPr>
              <a:t>ATLIQ HARDWARE </a:t>
            </a:r>
            <a:r>
              <a:rPr lang="en-US" sz="6000" strike="noStrike" u="none">
                <a:solidFill>
                  <a:srgbClr val="F4E7E7"/>
                </a:solidFill>
                <a:latin typeface="League Spartan"/>
              </a:rPr>
              <a:t>MARKET 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Hardware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6197" y="1787832"/>
            <a:ext cx="6993443" cy="285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8"/>
              </a:lnSpc>
            </a:pPr>
            <a:r>
              <a:rPr lang="en-US" sz="5713">
                <a:solidFill>
                  <a:srgbClr val="D89614"/>
                </a:solidFill>
                <a:latin typeface="League Spartan"/>
              </a:rPr>
              <a:t>ATLIQ HARDWARE </a:t>
            </a:r>
            <a:r>
              <a:rPr lang="en-US" sz="5713">
                <a:solidFill>
                  <a:srgbClr val="F4E7E7"/>
                </a:solidFill>
                <a:latin typeface="League Spartan"/>
              </a:rPr>
              <a:t>PRODUCT LINE</a:t>
            </a:r>
          </a:p>
          <a:p>
            <a:pPr algn="ctr">
              <a:lnSpc>
                <a:spcPts val="6878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024675" y="4705054"/>
            <a:ext cx="2238649" cy="896619"/>
            <a:chOff x="0" y="0"/>
            <a:chExt cx="587075" cy="2351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7075" cy="235134"/>
            </a:xfrm>
            <a:custGeom>
              <a:avLst/>
              <a:gdLst/>
              <a:ahLst/>
              <a:cxnLst/>
              <a:rect r="r" b="b" t="t" l="l"/>
              <a:pathLst>
                <a:path h="235134" w="587075">
                  <a:moveTo>
                    <a:pt x="117567" y="0"/>
                  </a:moveTo>
                  <a:lnTo>
                    <a:pt x="469508" y="0"/>
                  </a:lnTo>
                  <a:cubicBezTo>
                    <a:pt x="500689" y="0"/>
                    <a:pt x="530593" y="12386"/>
                    <a:pt x="552641" y="34435"/>
                  </a:cubicBezTo>
                  <a:cubicBezTo>
                    <a:pt x="574689" y="56483"/>
                    <a:pt x="587075" y="86386"/>
                    <a:pt x="587075" y="117567"/>
                  </a:cubicBezTo>
                  <a:lnTo>
                    <a:pt x="587075" y="117567"/>
                  </a:lnTo>
                  <a:cubicBezTo>
                    <a:pt x="587075" y="148748"/>
                    <a:pt x="574689" y="178651"/>
                    <a:pt x="552641" y="200700"/>
                  </a:cubicBezTo>
                  <a:cubicBezTo>
                    <a:pt x="530593" y="222748"/>
                    <a:pt x="500689" y="235134"/>
                    <a:pt x="469508" y="235134"/>
                  </a:cubicBezTo>
                  <a:lnTo>
                    <a:pt x="117567" y="235134"/>
                  </a:lnTo>
                  <a:cubicBezTo>
                    <a:pt x="86386" y="235134"/>
                    <a:pt x="56483" y="222748"/>
                    <a:pt x="34435" y="200700"/>
                  </a:cubicBezTo>
                  <a:cubicBezTo>
                    <a:pt x="12386" y="178651"/>
                    <a:pt x="0" y="148748"/>
                    <a:pt x="0" y="117567"/>
                  </a:cubicBezTo>
                  <a:lnTo>
                    <a:pt x="0" y="117567"/>
                  </a:lnTo>
                  <a:cubicBezTo>
                    <a:pt x="0" y="86386"/>
                    <a:pt x="12386" y="56483"/>
                    <a:pt x="34435" y="34435"/>
                  </a:cubicBezTo>
                  <a:cubicBezTo>
                    <a:pt x="56483" y="12386"/>
                    <a:pt x="86386" y="0"/>
                    <a:pt x="117567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587075" cy="3208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elegraf Bold"/>
                </a:rPr>
                <a:t>PRODUCTS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263325" y="5153363"/>
            <a:ext cx="1891856" cy="0"/>
          </a:xfrm>
          <a:prstGeom prst="line">
            <a:avLst/>
          </a:prstGeom>
          <a:ln cap="flat" w="95250">
            <a:solidFill>
              <a:srgbClr val="02040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8426318" y="2667874"/>
            <a:ext cx="1505243" cy="1112931"/>
            <a:chOff x="0" y="0"/>
            <a:chExt cx="394743" cy="2918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4743" cy="291861"/>
            </a:xfrm>
            <a:custGeom>
              <a:avLst/>
              <a:gdLst/>
              <a:ahLst/>
              <a:cxnLst/>
              <a:rect r="r" b="b" t="t" l="l"/>
              <a:pathLst>
                <a:path h="291861" w="394743">
                  <a:moveTo>
                    <a:pt x="145930" y="0"/>
                  </a:moveTo>
                  <a:lnTo>
                    <a:pt x="248812" y="0"/>
                  </a:lnTo>
                  <a:cubicBezTo>
                    <a:pt x="329408" y="0"/>
                    <a:pt x="394743" y="65335"/>
                    <a:pt x="394743" y="145930"/>
                  </a:cubicBezTo>
                  <a:lnTo>
                    <a:pt x="394743" y="145930"/>
                  </a:lnTo>
                  <a:cubicBezTo>
                    <a:pt x="394743" y="184634"/>
                    <a:pt x="379368" y="221752"/>
                    <a:pt x="352001" y="249119"/>
                  </a:cubicBezTo>
                  <a:cubicBezTo>
                    <a:pt x="324634" y="276486"/>
                    <a:pt x="287516" y="291861"/>
                    <a:pt x="248812" y="291861"/>
                  </a:cubicBezTo>
                  <a:lnTo>
                    <a:pt x="145930" y="291861"/>
                  </a:lnTo>
                  <a:cubicBezTo>
                    <a:pt x="107227" y="291861"/>
                    <a:pt x="70109" y="276486"/>
                    <a:pt x="42742" y="249119"/>
                  </a:cubicBezTo>
                  <a:cubicBezTo>
                    <a:pt x="15375" y="221752"/>
                    <a:pt x="0" y="184634"/>
                    <a:pt x="0" y="145930"/>
                  </a:cubicBezTo>
                  <a:lnTo>
                    <a:pt x="0" y="145930"/>
                  </a:lnTo>
                  <a:cubicBezTo>
                    <a:pt x="0" y="107227"/>
                    <a:pt x="15375" y="70109"/>
                    <a:pt x="42742" y="42742"/>
                  </a:cubicBezTo>
                  <a:cubicBezTo>
                    <a:pt x="70109" y="15375"/>
                    <a:pt x="107227" y="0"/>
                    <a:pt x="145930" y="0"/>
                  </a:cubicBezTo>
                  <a:close/>
                </a:path>
              </a:pathLst>
            </a:custGeom>
            <a:solidFill>
              <a:srgbClr val="0204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394743" cy="4061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Telegraf Bold"/>
                </a:rPr>
                <a:t>PC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93255" y="7193700"/>
            <a:ext cx="1839439" cy="1136744"/>
            <a:chOff x="0" y="0"/>
            <a:chExt cx="482384" cy="2981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2384" cy="298106"/>
            </a:xfrm>
            <a:custGeom>
              <a:avLst/>
              <a:gdLst/>
              <a:ahLst/>
              <a:cxnLst/>
              <a:rect r="r" b="b" t="t" l="l"/>
              <a:pathLst>
                <a:path h="298106" w="482384">
                  <a:moveTo>
                    <a:pt x="149053" y="0"/>
                  </a:moveTo>
                  <a:lnTo>
                    <a:pt x="333331" y="0"/>
                  </a:lnTo>
                  <a:cubicBezTo>
                    <a:pt x="372863" y="0"/>
                    <a:pt x="410775" y="15704"/>
                    <a:pt x="438728" y="43657"/>
                  </a:cubicBezTo>
                  <a:cubicBezTo>
                    <a:pt x="466681" y="71609"/>
                    <a:pt x="482384" y="109522"/>
                    <a:pt x="482384" y="149053"/>
                  </a:cubicBezTo>
                  <a:lnTo>
                    <a:pt x="482384" y="149053"/>
                  </a:lnTo>
                  <a:cubicBezTo>
                    <a:pt x="482384" y="188584"/>
                    <a:pt x="466681" y="226496"/>
                    <a:pt x="438728" y="254449"/>
                  </a:cubicBezTo>
                  <a:cubicBezTo>
                    <a:pt x="410775" y="282402"/>
                    <a:pt x="372863" y="298106"/>
                    <a:pt x="333331" y="298106"/>
                  </a:cubicBezTo>
                  <a:lnTo>
                    <a:pt x="149053" y="298106"/>
                  </a:lnTo>
                  <a:cubicBezTo>
                    <a:pt x="109522" y="298106"/>
                    <a:pt x="71609" y="282402"/>
                    <a:pt x="43657" y="254449"/>
                  </a:cubicBezTo>
                  <a:cubicBezTo>
                    <a:pt x="15704" y="226496"/>
                    <a:pt x="0" y="188584"/>
                    <a:pt x="0" y="149053"/>
                  </a:cubicBezTo>
                  <a:lnTo>
                    <a:pt x="0" y="149053"/>
                  </a:lnTo>
                  <a:cubicBezTo>
                    <a:pt x="0" y="109522"/>
                    <a:pt x="15704" y="71609"/>
                    <a:pt x="43657" y="43657"/>
                  </a:cubicBezTo>
                  <a:cubicBezTo>
                    <a:pt x="71609" y="15704"/>
                    <a:pt x="109522" y="0"/>
                    <a:pt x="149053" y="0"/>
                  </a:cubicBezTo>
                  <a:close/>
                </a:path>
              </a:pathLst>
            </a:custGeom>
            <a:solidFill>
              <a:srgbClr val="0204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482384" cy="4124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Telegraf Bold"/>
                </a:rPr>
                <a:t>N&amp;S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55181" y="4596685"/>
            <a:ext cx="1947854" cy="1113356"/>
            <a:chOff x="0" y="0"/>
            <a:chExt cx="510816" cy="2919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0816" cy="291972"/>
            </a:xfrm>
            <a:custGeom>
              <a:avLst/>
              <a:gdLst/>
              <a:ahLst/>
              <a:cxnLst/>
              <a:rect r="r" b="b" t="t" l="l"/>
              <a:pathLst>
                <a:path h="291972" w="510816">
                  <a:moveTo>
                    <a:pt x="145986" y="0"/>
                  </a:moveTo>
                  <a:lnTo>
                    <a:pt x="364829" y="0"/>
                  </a:lnTo>
                  <a:cubicBezTo>
                    <a:pt x="403547" y="0"/>
                    <a:pt x="440679" y="15381"/>
                    <a:pt x="468057" y="42758"/>
                  </a:cubicBezTo>
                  <a:cubicBezTo>
                    <a:pt x="495435" y="70136"/>
                    <a:pt x="510816" y="107268"/>
                    <a:pt x="510816" y="145986"/>
                  </a:cubicBezTo>
                  <a:lnTo>
                    <a:pt x="510816" y="145986"/>
                  </a:lnTo>
                  <a:cubicBezTo>
                    <a:pt x="510816" y="226612"/>
                    <a:pt x="445455" y="291972"/>
                    <a:pt x="364829" y="291972"/>
                  </a:cubicBezTo>
                  <a:lnTo>
                    <a:pt x="145986" y="291972"/>
                  </a:lnTo>
                  <a:cubicBezTo>
                    <a:pt x="65360" y="291972"/>
                    <a:pt x="0" y="226612"/>
                    <a:pt x="0" y="145986"/>
                  </a:cubicBezTo>
                  <a:lnTo>
                    <a:pt x="0" y="145986"/>
                  </a:lnTo>
                  <a:cubicBezTo>
                    <a:pt x="0" y="65360"/>
                    <a:pt x="65360" y="0"/>
                    <a:pt x="145986" y="0"/>
                  </a:cubicBezTo>
                  <a:close/>
                </a:path>
              </a:pathLst>
            </a:custGeom>
            <a:solidFill>
              <a:srgbClr val="02040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510816" cy="4062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Telegraf Bold"/>
                </a:rPr>
                <a:t>P&amp;A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64765" y="3312071"/>
            <a:ext cx="1490624" cy="937469"/>
            <a:chOff x="0" y="0"/>
            <a:chExt cx="390909" cy="2458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0909" cy="245847"/>
            </a:xfrm>
            <a:custGeom>
              <a:avLst/>
              <a:gdLst/>
              <a:ahLst/>
              <a:cxnLst/>
              <a:rect r="r" b="b" t="t" l="l"/>
              <a:pathLst>
                <a:path h="245847" w="390909">
                  <a:moveTo>
                    <a:pt x="122923" y="0"/>
                  </a:moveTo>
                  <a:lnTo>
                    <a:pt x="267986" y="0"/>
                  </a:lnTo>
                  <a:cubicBezTo>
                    <a:pt x="335874" y="0"/>
                    <a:pt x="390909" y="55035"/>
                    <a:pt x="390909" y="122923"/>
                  </a:cubicBezTo>
                  <a:lnTo>
                    <a:pt x="390909" y="122923"/>
                  </a:lnTo>
                  <a:cubicBezTo>
                    <a:pt x="390909" y="190812"/>
                    <a:pt x="335874" y="245847"/>
                    <a:pt x="267986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390909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elegraf"/>
                </a:rPr>
                <a:t>DESKTOPS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9931560" y="3224340"/>
            <a:ext cx="1533205" cy="556465"/>
          </a:xfrm>
          <a:prstGeom prst="line">
            <a:avLst/>
          </a:prstGeom>
          <a:ln cap="flat" w="6667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472977" y="2043660"/>
            <a:ext cx="1611127" cy="937469"/>
            <a:chOff x="0" y="0"/>
            <a:chExt cx="422511" cy="2458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2511" cy="245847"/>
            </a:xfrm>
            <a:custGeom>
              <a:avLst/>
              <a:gdLst/>
              <a:ahLst/>
              <a:cxnLst/>
              <a:rect r="r" b="b" t="t" l="l"/>
              <a:pathLst>
                <a:path h="245847" w="422511">
                  <a:moveTo>
                    <a:pt x="122923" y="0"/>
                  </a:moveTo>
                  <a:lnTo>
                    <a:pt x="299587" y="0"/>
                  </a:lnTo>
                  <a:cubicBezTo>
                    <a:pt x="367476" y="0"/>
                    <a:pt x="422511" y="55035"/>
                    <a:pt x="422511" y="122923"/>
                  </a:cubicBezTo>
                  <a:lnTo>
                    <a:pt x="422511" y="122923"/>
                  </a:lnTo>
                  <a:cubicBezTo>
                    <a:pt x="422511" y="155525"/>
                    <a:pt x="409560" y="186791"/>
                    <a:pt x="386507" y="209843"/>
                  </a:cubicBezTo>
                  <a:cubicBezTo>
                    <a:pt x="363455" y="232896"/>
                    <a:pt x="332188" y="245847"/>
                    <a:pt x="299587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22511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elegraf"/>
                </a:rPr>
                <a:t>NOTEBOOKS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9931560" y="2512394"/>
            <a:ext cx="1541417" cy="711946"/>
          </a:xfrm>
          <a:prstGeom prst="line">
            <a:avLst/>
          </a:prstGeom>
          <a:ln cap="flat" w="6667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12278541" y="1228613"/>
            <a:ext cx="2422722" cy="815047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12278541" y="738647"/>
            <a:ext cx="1485253" cy="1305013"/>
          </a:xfrm>
          <a:prstGeom prst="line">
            <a:avLst/>
          </a:prstGeom>
          <a:ln cap="flat" w="9525">
            <a:solidFill>
              <a:srgbClr val="0C1A6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14340174" y="2043660"/>
            <a:ext cx="1874938" cy="979932"/>
            <a:chOff x="0" y="0"/>
            <a:chExt cx="491694" cy="2569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BUSINESS DESKTOP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763793" y="248681"/>
            <a:ext cx="1874938" cy="979932"/>
            <a:chOff x="0" y="0"/>
            <a:chExt cx="491694" cy="2569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PERSONAL LAPTOP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721615" y="8789565"/>
            <a:ext cx="1370120" cy="937469"/>
            <a:chOff x="0" y="0"/>
            <a:chExt cx="359308" cy="2458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59308" cy="245847"/>
            </a:xfrm>
            <a:custGeom>
              <a:avLst/>
              <a:gdLst/>
              <a:ahLst/>
              <a:cxnLst/>
              <a:rect r="r" b="b" t="t" l="l"/>
              <a:pathLst>
                <a:path h="245847" w="359308">
                  <a:moveTo>
                    <a:pt x="122923" y="0"/>
                  </a:moveTo>
                  <a:lnTo>
                    <a:pt x="236384" y="0"/>
                  </a:lnTo>
                  <a:cubicBezTo>
                    <a:pt x="304273" y="0"/>
                    <a:pt x="359308" y="55035"/>
                    <a:pt x="359308" y="122923"/>
                  </a:cubicBezTo>
                  <a:lnTo>
                    <a:pt x="359308" y="122923"/>
                  </a:lnTo>
                  <a:cubicBezTo>
                    <a:pt x="359308" y="190812"/>
                    <a:pt x="304273" y="245847"/>
                    <a:pt x="236384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359308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elegraf"/>
                </a:rPr>
                <a:t>STORAGE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>
            <a:off x="6091735" y="7762072"/>
            <a:ext cx="2201520" cy="1496228"/>
          </a:xfrm>
          <a:prstGeom prst="line">
            <a:avLst/>
          </a:prstGeom>
          <a:ln cap="flat" w="6667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4278882" y="6509486"/>
            <a:ext cx="1766060" cy="937469"/>
            <a:chOff x="0" y="0"/>
            <a:chExt cx="463141" cy="2458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63141" cy="245847"/>
            </a:xfrm>
            <a:custGeom>
              <a:avLst/>
              <a:gdLst/>
              <a:ahLst/>
              <a:cxnLst/>
              <a:rect r="r" b="b" t="t" l="l"/>
              <a:pathLst>
                <a:path h="245847" w="463141">
                  <a:moveTo>
                    <a:pt x="122923" y="0"/>
                  </a:moveTo>
                  <a:lnTo>
                    <a:pt x="340218" y="0"/>
                  </a:lnTo>
                  <a:cubicBezTo>
                    <a:pt x="372819" y="0"/>
                    <a:pt x="404085" y="12951"/>
                    <a:pt x="427138" y="36003"/>
                  </a:cubicBezTo>
                  <a:cubicBezTo>
                    <a:pt x="450190" y="59056"/>
                    <a:pt x="463141" y="90322"/>
                    <a:pt x="463141" y="122923"/>
                  </a:cubicBezTo>
                  <a:lnTo>
                    <a:pt x="463141" y="122923"/>
                  </a:lnTo>
                  <a:cubicBezTo>
                    <a:pt x="463141" y="190812"/>
                    <a:pt x="408106" y="245847"/>
                    <a:pt x="340218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463141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elegraf"/>
                </a:rPr>
                <a:t>NETWORKING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 flipV="true">
            <a:off x="6044942" y="6978221"/>
            <a:ext cx="2248313" cy="783852"/>
          </a:xfrm>
          <a:prstGeom prst="line">
            <a:avLst/>
          </a:prstGeom>
          <a:ln cap="flat" w="6667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2949965" y="8699236"/>
            <a:ext cx="1771650" cy="559064"/>
          </a:xfrm>
          <a:prstGeom prst="line">
            <a:avLst/>
          </a:prstGeom>
          <a:ln cap="flat" w="9525">
            <a:solidFill>
              <a:srgbClr val="0C1A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 flipV="true">
            <a:off x="2903638" y="7519929"/>
            <a:ext cx="1817976" cy="1738371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1075026" y="8230502"/>
            <a:ext cx="1874938" cy="937469"/>
            <a:chOff x="0" y="0"/>
            <a:chExt cx="491694" cy="24584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EXTERNAL SSD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28700" y="7029963"/>
            <a:ext cx="1874938" cy="979932"/>
            <a:chOff x="0" y="0"/>
            <a:chExt cx="491694" cy="25698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USB FLASH DRIVE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242213" y="6324492"/>
            <a:ext cx="1834919" cy="937469"/>
            <a:chOff x="0" y="0"/>
            <a:chExt cx="481199" cy="24584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81199" cy="245847"/>
            </a:xfrm>
            <a:custGeom>
              <a:avLst/>
              <a:gdLst/>
              <a:ahLst/>
              <a:cxnLst/>
              <a:rect r="r" b="b" t="t" l="l"/>
              <a:pathLst>
                <a:path h="245847" w="481199">
                  <a:moveTo>
                    <a:pt x="122923" y="0"/>
                  </a:moveTo>
                  <a:lnTo>
                    <a:pt x="358276" y="0"/>
                  </a:lnTo>
                  <a:cubicBezTo>
                    <a:pt x="426164" y="0"/>
                    <a:pt x="481199" y="55035"/>
                    <a:pt x="481199" y="122923"/>
                  </a:cubicBezTo>
                  <a:lnTo>
                    <a:pt x="481199" y="122923"/>
                  </a:lnTo>
                  <a:cubicBezTo>
                    <a:pt x="481199" y="155525"/>
                    <a:pt x="468248" y="186791"/>
                    <a:pt x="445196" y="209843"/>
                  </a:cubicBezTo>
                  <a:cubicBezTo>
                    <a:pt x="422143" y="232896"/>
                    <a:pt x="390877" y="245847"/>
                    <a:pt x="358276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481199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elegraf"/>
                </a:rPr>
                <a:t>ACCESSORIES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0555913" y="6324492"/>
            <a:ext cx="1817704" cy="937469"/>
            <a:chOff x="0" y="0"/>
            <a:chExt cx="476684" cy="24584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76685" cy="245847"/>
            </a:xfrm>
            <a:custGeom>
              <a:avLst/>
              <a:gdLst/>
              <a:ahLst/>
              <a:cxnLst/>
              <a:rect r="r" b="b" t="t" l="l"/>
              <a:pathLst>
                <a:path h="245847" w="476685">
                  <a:moveTo>
                    <a:pt x="122923" y="0"/>
                  </a:moveTo>
                  <a:lnTo>
                    <a:pt x="353761" y="0"/>
                  </a:lnTo>
                  <a:cubicBezTo>
                    <a:pt x="421650" y="0"/>
                    <a:pt x="476685" y="55035"/>
                    <a:pt x="476685" y="122923"/>
                  </a:cubicBezTo>
                  <a:lnTo>
                    <a:pt x="476685" y="122923"/>
                  </a:lnTo>
                  <a:cubicBezTo>
                    <a:pt x="476685" y="155525"/>
                    <a:pt x="463734" y="186791"/>
                    <a:pt x="440681" y="209843"/>
                  </a:cubicBezTo>
                  <a:cubicBezTo>
                    <a:pt x="417628" y="232896"/>
                    <a:pt x="386362" y="245847"/>
                    <a:pt x="353761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89614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47668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elegraf"/>
                </a:rPr>
                <a:t>PERIPHERIALS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>
            <a:off x="13129107" y="5710041"/>
            <a:ext cx="2030565" cy="614451"/>
          </a:xfrm>
          <a:prstGeom prst="line">
            <a:avLst/>
          </a:prstGeom>
          <a:ln cap="flat" w="6667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H="true">
            <a:off x="11464765" y="5710041"/>
            <a:ext cx="1664342" cy="614451"/>
          </a:xfrm>
          <a:prstGeom prst="line">
            <a:avLst/>
          </a:prstGeom>
          <a:ln cap="flat" w="6667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>
            <a:off x="9144000" y="5601673"/>
            <a:ext cx="68975" cy="1592027"/>
          </a:xfrm>
          <a:prstGeom prst="line">
            <a:avLst/>
          </a:prstGeom>
          <a:ln cap="flat" w="95250">
            <a:solidFill>
              <a:srgbClr val="02040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 flipV="true">
            <a:off x="9144000" y="3780805"/>
            <a:ext cx="34939" cy="924248"/>
          </a:xfrm>
          <a:prstGeom prst="line">
            <a:avLst/>
          </a:prstGeom>
          <a:ln cap="flat" w="95250">
            <a:solidFill>
              <a:srgbClr val="02040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 flipH="true" flipV="true">
            <a:off x="2949965" y="8699236"/>
            <a:ext cx="1771650" cy="559064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5" id="65"/>
          <p:cNvGrpSpPr/>
          <p:nvPr/>
        </p:nvGrpSpPr>
        <p:grpSpPr>
          <a:xfrm rot="0">
            <a:off x="1160012" y="5529554"/>
            <a:ext cx="1874938" cy="979932"/>
            <a:chOff x="0" y="0"/>
            <a:chExt cx="491694" cy="25698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WIFI EXTENDER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flipH="true" flipV="true">
            <a:off x="3034950" y="6019520"/>
            <a:ext cx="1243932" cy="958701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9" id="69"/>
          <p:cNvGrpSpPr/>
          <p:nvPr/>
        </p:nvGrpSpPr>
        <p:grpSpPr>
          <a:xfrm rot="0">
            <a:off x="11472977" y="248681"/>
            <a:ext cx="1874938" cy="979932"/>
            <a:chOff x="0" y="0"/>
            <a:chExt cx="491694" cy="256983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BUSINESS LAPTOP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178939" y="248681"/>
            <a:ext cx="1874938" cy="979932"/>
            <a:chOff x="0" y="0"/>
            <a:chExt cx="491694" cy="25698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GAMING LAPTOP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4340174" y="3157573"/>
            <a:ext cx="1874938" cy="979932"/>
            <a:chOff x="0" y="0"/>
            <a:chExt cx="491694" cy="256983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491694" cy="256983"/>
            </a:xfrm>
            <a:custGeom>
              <a:avLst/>
              <a:gdLst/>
              <a:ahLst/>
              <a:cxnLst/>
              <a:rect r="r" b="b" t="t" l="l"/>
              <a:pathLst>
                <a:path h="256983" w="491694">
                  <a:moveTo>
                    <a:pt x="128491" y="0"/>
                  </a:moveTo>
                  <a:lnTo>
                    <a:pt x="363203" y="0"/>
                  </a:lnTo>
                  <a:cubicBezTo>
                    <a:pt x="434166" y="0"/>
                    <a:pt x="491694" y="57528"/>
                    <a:pt x="491694" y="128491"/>
                  </a:cubicBezTo>
                  <a:lnTo>
                    <a:pt x="491694" y="128491"/>
                  </a:lnTo>
                  <a:cubicBezTo>
                    <a:pt x="491694" y="199455"/>
                    <a:pt x="434166" y="256983"/>
                    <a:pt x="363203" y="256983"/>
                  </a:cubicBezTo>
                  <a:lnTo>
                    <a:pt x="128491" y="256983"/>
                  </a:lnTo>
                  <a:cubicBezTo>
                    <a:pt x="57528" y="256983"/>
                    <a:pt x="0" y="199455"/>
                    <a:pt x="0" y="128491"/>
                  </a:cubicBezTo>
                  <a:lnTo>
                    <a:pt x="0" y="128491"/>
                  </a:lnTo>
                  <a:cubicBezTo>
                    <a:pt x="0" y="57528"/>
                    <a:pt x="57528" y="0"/>
                    <a:pt x="1284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491694" cy="3046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PERSONAL DESKTOP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6352830" y="7369111"/>
            <a:ext cx="1874938" cy="937469"/>
            <a:chOff x="0" y="0"/>
            <a:chExt cx="491694" cy="24584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Add even more sub-ideas</a:t>
              </a:r>
            </a:p>
          </p:txBody>
        </p:sp>
      </p:grpSp>
      <p:sp>
        <p:nvSpPr>
          <p:cNvPr name="AutoShape 81" id="81"/>
          <p:cNvSpPr/>
          <p:nvPr/>
        </p:nvSpPr>
        <p:spPr>
          <a:xfrm flipV="true">
            <a:off x="12278541" y="1228613"/>
            <a:ext cx="131906" cy="815047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2" id="82"/>
          <p:cNvSpPr/>
          <p:nvPr/>
        </p:nvSpPr>
        <p:spPr>
          <a:xfrm flipH="true" flipV="true">
            <a:off x="10116408" y="1228613"/>
            <a:ext cx="2162133" cy="815047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 flipV="true">
            <a:off x="12955389" y="2533626"/>
            <a:ext cx="1384785" cy="1247180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 flipV="true">
            <a:off x="12955389" y="3647539"/>
            <a:ext cx="1384785" cy="133266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>
            <a:off x="15159672" y="7261961"/>
            <a:ext cx="1193158" cy="575885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6" id="86"/>
          <p:cNvGrpSpPr/>
          <p:nvPr/>
        </p:nvGrpSpPr>
        <p:grpSpPr>
          <a:xfrm rot="0">
            <a:off x="14938686" y="8451108"/>
            <a:ext cx="1874938" cy="937469"/>
            <a:chOff x="0" y="0"/>
            <a:chExt cx="491694" cy="245847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Add even more sub-ideas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3165565" y="7469867"/>
            <a:ext cx="1874938" cy="937469"/>
            <a:chOff x="0" y="0"/>
            <a:chExt cx="491694" cy="245847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91" id="91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Add even more sub-ideas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8965162" y="8864263"/>
            <a:ext cx="1874938" cy="937469"/>
            <a:chOff x="0" y="0"/>
            <a:chExt cx="491694" cy="245847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94" id="94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GRAPHIC CARD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1960532" y="8864263"/>
            <a:ext cx="1874938" cy="937469"/>
            <a:chOff x="0" y="0"/>
            <a:chExt cx="491694" cy="245847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97" id="97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MOTHERBOARD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0380345" y="7926794"/>
            <a:ext cx="1874938" cy="937469"/>
            <a:chOff x="0" y="0"/>
            <a:chExt cx="491694" cy="245847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100" id="100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PROCESSORS</a:t>
              </a:r>
            </a:p>
          </p:txBody>
        </p:sp>
      </p:grpSp>
      <p:sp>
        <p:nvSpPr>
          <p:cNvPr name="AutoShape 101" id="101"/>
          <p:cNvSpPr/>
          <p:nvPr/>
        </p:nvSpPr>
        <p:spPr>
          <a:xfrm>
            <a:off x="15159672" y="7261961"/>
            <a:ext cx="716483" cy="1189147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2" id="102"/>
          <p:cNvSpPr/>
          <p:nvPr/>
        </p:nvSpPr>
        <p:spPr>
          <a:xfrm flipH="true">
            <a:off x="14103034" y="7261961"/>
            <a:ext cx="1056638" cy="207906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3" id="103"/>
          <p:cNvSpPr/>
          <p:nvPr/>
        </p:nvSpPr>
        <p:spPr>
          <a:xfrm>
            <a:off x="12373617" y="6793226"/>
            <a:ext cx="524384" cy="2071036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4" id="104"/>
          <p:cNvSpPr/>
          <p:nvPr/>
        </p:nvSpPr>
        <p:spPr>
          <a:xfrm flipH="true">
            <a:off x="9902631" y="6793226"/>
            <a:ext cx="653282" cy="2071036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5" id="105"/>
          <p:cNvSpPr/>
          <p:nvPr/>
        </p:nvSpPr>
        <p:spPr>
          <a:xfrm flipH="true">
            <a:off x="11317814" y="7261961"/>
            <a:ext cx="146951" cy="664833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6" id="106"/>
          <p:cNvGrpSpPr/>
          <p:nvPr/>
        </p:nvGrpSpPr>
        <p:grpSpPr>
          <a:xfrm rot="0">
            <a:off x="1160012" y="9349531"/>
            <a:ext cx="1874938" cy="937469"/>
            <a:chOff x="0" y="0"/>
            <a:chExt cx="491694" cy="245847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C1A66"/>
              </a:solidFill>
              <a:prstDash val="solid"/>
              <a:round/>
            </a:ln>
          </p:spPr>
        </p:sp>
        <p:sp>
          <p:nvSpPr>
            <p:cNvPr name="TextBox 108" id="108"/>
            <p:cNvSpPr txBox="true"/>
            <p:nvPr/>
          </p:nvSpPr>
          <p:spPr>
            <a:xfrm>
              <a:off x="0" y="-47625"/>
              <a:ext cx="491694" cy="293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INTERNAL HDD</a:t>
              </a:r>
            </a:p>
          </p:txBody>
        </p:sp>
      </p:grpSp>
      <p:sp>
        <p:nvSpPr>
          <p:cNvPr name="AutoShape 109" id="109"/>
          <p:cNvSpPr/>
          <p:nvPr/>
        </p:nvSpPr>
        <p:spPr>
          <a:xfrm flipH="true">
            <a:off x="3034950" y="9258300"/>
            <a:ext cx="1686665" cy="559965"/>
          </a:xfrm>
          <a:prstGeom prst="line">
            <a:avLst/>
          </a:prstGeom>
          <a:ln cap="flat" w="47625">
            <a:solidFill>
              <a:srgbClr val="F4E7E7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9726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Hardware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65465" y="1958157"/>
            <a:ext cx="12357069" cy="8128261"/>
          </a:xfrm>
          <a:custGeom>
            <a:avLst/>
            <a:gdLst/>
            <a:ahLst/>
            <a:cxnLst/>
            <a:rect r="r" b="b" t="t" l="l"/>
            <a:pathLst>
              <a:path h="8128261" w="12357069">
                <a:moveTo>
                  <a:pt x="0" y="0"/>
                </a:moveTo>
                <a:lnTo>
                  <a:pt x="12357070" y="0"/>
                </a:lnTo>
                <a:lnTo>
                  <a:pt x="12357070" y="8128261"/>
                </a:lnTo>
                <a:lnTo>
                  <a:pt x="0" y="8128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-9677" t="-1067" r="0" b="-15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895350"/>
            <a:ext cx="182880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D89614"/>
                </a:solidFill>
                <a:latin typeface="League Spartan"/>
              </a:rPr>
              <a:t>INPUT </a:t>
            </a:r>
            <a:r>
              <a:rPr lang="en-US" sz="6999">
                <a:solidFill>
                  <a:srgbClr val="F4E7E7"/>
                </a:solidFill>
                <a:latin typeface="League Spartan"/>
              </a:rPr>
              <a:t>DATA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9726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Hardware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5472" y="2404668"/>
            <a:ext cx="11524926" cy="5477664"/>
            <a:chOff x="0" y="0"/>
            <a:chExt cx="15366568" cy="730355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78968" y="-133350"/>
              <a:ext cx="13208631" cy="2986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</a:pPr>
              <a:r>
                <a:rPr lang="en-US" sz="6999">
                  <a:solidFill>
                    <a:srgbClr val="D89614"/>
                  </a:solidFill>
                  <a:latin typeface="League Spartan"/>
                </a:rPr>
                <a:t>AD-HOC </a:t>
              </a:r>
              <a:r>
                <a:rPr lang="en-US" sz="6999">
                  <a:solidFill>
                    <a:srgbClr val="F4E7E7"/>
                  </a:solidFill>
                  <a:latin typeface="League Spartan"/>
                </a:rPr>
                <a:t>REQUESTS</a:t>
              </a:r>
            </a:p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D89614"/>
                  </a:solidFill>
                  <a:latin typeface="League Spartan"/>
                </a:rPr>
                <a:t>ALONG WITH </a:t>
              </a:r>
              <a:r>
                <a:rPr lang="en-US" sz="6000">
                  <a:solidFill>
                    <a:srgbClr val="F4E7E7"/>
                  </a:solidFill>
                  <a:latin typeface="League Spartan"/>
                </a:rPr>
                <a:t>THE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3091606" y="3099133"/>
              <a:ext cx="10149962" cy="830451"/>
            </a:xfrm>
            <a:custGeom>
              <a:avLst/>
              <a:gdLst/>
              <a:ahLst/>
              <a:cxnLst/>
              <a:rect r="r" b="b" t="t" l="l"/>
              <a:pathLst>
                <a:path h="830451" w="10149962">
                  <a:moveTo>
                    <a:pt x="0" y="0"/>
                  </a:moveTo>
                  <a:lnTo>
                    <a:pt x="10149963" y="0"/>
                  </a:lnTo>
                  <a:lnTo>
                    <a:pt x="10149963" y="830452"/>
                  </a:lnTo>
                  <a:lnTo>
                    <a:pt x="0" y="830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3824810"/>
              <a:ext cx="15366568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D9D9D9"/>
                  </a:solidFill>
                  <a:latin typeface="Canva Sans Bold"/>
                </a:rPr>
                <a:t>QUERIED RESULTS</a:t>
              </a:r>
            </a:p>
            <a:p>
              <a:pPr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D9D9D9"/>
                  </a:solidFill>
                  <a:latin typeface="Canva Sans Bold"/>
                </a:rPr>
                <a:t>VISUALIZATIONS</a:t>
              </a:r>
            </a:p>
            <a:p>
              <a:pPr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D9D9D9"/>
                  </a:solidFill>
                  <a:latin typeface="Canva Sans Bold"/>
                </a:rPr>
                <a:t>INSIGHTS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4058217" y="3267493"/>
            <a:ext cx="3023715" cy="337845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59088" y="3676859"/>
            <a:ext cx="1937162" cy="3510436"/>
          </a:xfrm>
          <a:custGeom>
            <a:avLst/>
            <a:gdLst/>
            <a:ahLst/>
            <a:cxnLst/>
            <a:rect r="r" b="b" t="t" l="l"/>
            <a:pathLst>
              <a:path h="3510436" w="1937162">
                <a:moveTo>
                  <a:pt x="0" y="0"/>
                </a:moveTo>
                <a:lnTo>
                  <a:pt x="1937161" y="0"/>
                </a:lnTo>
                <a:lnTo>
                  <a:pt x="1937161" y="3510437"/>
                </a:lnTo>
                <a:lnTo>
                  <a:pt x="0" y="3510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091167">
            <a:off x="7546508" y="3086100"/>
            <a:ext cx="1311592" cy="4114800"/>
          </a:xfrm>
          <a:custGeom>
            <a:avLst/>
            <a:gdLst/>
            <a:ahLst/>
            <a:cxnLst/>
            <a:rect r="r" b="b" t="t" l="l"/>
            <a:pathLst>
              <a:path h="4114800" w="1311592">
                <a:moveTo>
                  <a:pt x="0" y="0"/>
                </a:moveTo>
                <a:lnTo>
                  <a:pt x="1311592" y="0"/>
                </a:lnTo>
                <a:lnTo>
                  <a:pt x="13115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25490" y="2614523"/>
            <a:ext cx="6933810" cy="6305660"/>
          </a:xfrm>
          <a:custGeom>
            <a:avLst/>
            <a:gdLst/>
            <a:ahLst/>
            <a:cxnLst/>
            <a:rect r="r" b="b" t="t" l="l"/>
            <a:pathLst>
              <a:path h="6305660" w="6933810">
                <a:moveTo>
                  <a:pt x="0" y="0"/>
                </a:moveTo>
                <a:lnTo>
                  <a:pt x="6933810" y="0"/>
                </a:lnTo>
                <a:lnTo>
                  <a:pt x="6933810" y="6305660"/>
                </a:lnTo>
                <a:lnTo>
                  <a:pt x="0" y="6305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911933" y="1281400"/>
            <a:ext cx="115249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18452" y="1300450"/>
            <a:ext cx="12262098" cy="92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Provide the list of markets in which customer "Atliq Exclusive" operates its</a:t>
            </a:r>
          </a:p>
          <a:p>
            <a:pPr algn="ctr"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business in the APAC region.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325775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930" y="7111096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8196338"/>
            <a:ext cx="9935261" cy="139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Atliq Exclusive has established a presence in eight key markets within the APAC</a:t>
            </a:r>
          </a:p>
          <a:p>
            <a:pPr algn="ctr">
              <a:lnSpc>
                <a:spcPts val="36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091167">
            <a:off x="10890792" y="3148864"/>
            <a:ext cx="1093039" cy="3429141"/>
          </a:xfrm>
          <a:custGeom>
            <a:avLst/>
            <a:gdLst/>
            <a:ahLst/>
            <a:cxnLst/>
            <a:rect r="r" b="b" t="t" l="l"/>
            <a:pathLst>
              <a:path h="3429141" w="1093039">
                <a:moveTo>
                  <a:pt x="0" y="0"/>
                </a:moveTo>
                <a:lnTo>
                  <a:pt x="1093039" y="0"/>
                </a:lnTo>
                <a:lnTo>
                  <a:pt x="1093039" y="3429141"/>
                </a:lnTo>
                <a:lnTo>
                  <a:pt x="0" y="3429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85372" y="2539573"/>
            <a:ext cx="3273928" cy="4647723"/>
          </a:xfrm>
          <a:custGeom>
            <a:avLst/>
            <a:gdLst/>
            <a:ahLst/>
            <a:cxnLst/>
            <a:rect r="r" b="b" t="t" l="l"/>
            <a:pathLst>
              <a:path h="4647723" w="3273928">
                <a:moveTo>
                  <a:pt x="0" y="0"/>
                </a:moveTo>
                <a:lnTo>
                  <a:pt x="3273928" y="0"/>
                </a:lnTo>
                <a:lnTo>
                  <a:pt x="3273928" y="4647723"/>
                </a:lnTo>
                <a:lnTo>
                  <a:pt x="0" y="4647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007" t="-30979" r="-10991" b="-155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5124" y="5305634"/>
            <a:ext cx="8502793" cy="850607"/>
          </a:xfrm>
          <a:custGeom>
            <a:avLst/>
            <a:gdLst/>
            <a:ahLst/>
            <a:cxnLst/>
            <a:rect r="r" b="b" t="t" l="l"/>
            <a:pathLst>
              <a:path h="850607" w="8502793">
                <a:moveTo>
                  <a:pt x="0" y="0"/>
                </a:moveTo>
                <a:lnTo>
                  <a:pt x="8502793" y="0"/>
                </a:lnTo>
                <a:lnTo>
                  <a:pt x="8502793" y="850608"/>
                </a:lnTo>
                <a:lnTo>
                  <a:pt x="0" y="850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6527" r="0" b="-3403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0598" y="1009970"/>
            <a:ext cx="12331575" cy="23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What is the percentage of unique product increase in 2021 vs. 2020? The final output contains these fields, 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unique_products_2020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unique_products_2021 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percentage_chg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3257759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930" y="7111096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0071" y="7867760"/>
            <a:ext cx="12331575" cy="139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In FY 2020, we had a total of 245 products, and in FY 2021, the number increased to 334, reflecting a 36% growth.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726"/>
            <a:ext cx="18288000" cy="10267274"/>
          </a:xfrm>
          <a:custGeom>
            <a:avLst/>
            <a:gdLst/>
            <a:ahLst/>
            <a:cxnLst/>
            <a:rect r="r" b="b" t="t" l="l"/>
            <a:pathLst>
              <a:path h="10267274" w="18288000">
                <a:moveTo>
                  <a:pt x="0" y="0"/>
                </a:moveTo>
                <a:lnTo>
                  <a:pt x="18288000" y="0"/>
                </a:lnTo>
                <a:lnTo>
                  <a:pt x="18288000" y="10267274"/>
                </a:lnTo>
                <a:lnTo>
                  <a:pt x="0" y="1026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9402" r="0" b="-9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5161912" cy="1018649"/>
            <a:chOff x="0" y="0"/>
            <a:chExt cx="6882549" cy="1358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932" cy="1358199"/>
            </a:xfrm>
            <a:custGeom>
              <a:avLst/>
              <a:gdLst/>
              <a:ahLst/>
              <a:cxnLst/>
              <a:rect r="r" b="b" t="t" l="l"/>
              <a:pathLst>
                <a:path h="1358199" w="1387932">
                  <a:moveTo>
                    <a:pt x="0" y="0"/>
                  </a:moveTo>
                  <a:lnTo>
                    <a:pt x="1387932" y="0"/>
                  </a:lnTo>
                  <a:lnTo>
                    <a:pt x="1387932" y="1358199"/>
                  </a:lnTo>
                  <a:lnTo>
                    <a:pt x="0" y="135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87932" y="427528"/>
              <a:ext cx="5494618" cy="66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3"/>
                </a:lnSpc>
                <a:spcBef>
                  <a:spcPct val="0"/>
                </a:spcBef>
              </a:pPr>
              <a:r>
                <a:rPr lang="en-US" sz="2795">
                  <a:solidFill>
                    <a:srgbClr val="FFFFFF"/>
                  </a:solidFill>
                  <a:latin typeface="Telegraf Bold"/>
                </a:rPr>
                <a:t>AtliQ Harfware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091167">
            <a:off x="7063218" y="3653593"/>
            <a:ext cx="946174" cy="2968389"/>
          </a:xfrm>
          <a:custGeom>
            <a:avLst/>
            <a:gdLst/>
            <a:ahLst/>
            <a:cxnLst/>
            <a:rect r="r" b="b" t="t" l="l"/>
            <a:pathLst>
              <a:path h="2968389" w="946174">
                <a:moveTo>
                  <a:pt x="0" y="0"/>
                </a:moveTo>
                <a:lnTo>
                  <a:pt x="946174" y="0"/>
                </a:lnTo>
                <a:lnTo>
                  <a:pt x="946174" y="2968388"/>
                </a:lnTo>
                <a:lnTo>
                  <a:pt x="0" y="2968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59387" y="2775050"/>
            <a:ext cx="7701460" cy="5098046"/>
          </a:xfrm>
          <a:custGeom>
            <a:avLst/>
            <a:gdLst/>
            <a:ahLst/>
            <a:cxnLst/>
            <a:rect r="r" b="b" t="t" l="l"/>
            <a:pathLst>
              <a:path h="5098046" w="7701460">
                <a:moveTo>
                  <a:pt x="0" y="0"/>
                </a:moveTo>
                <a:lnTo>
                  <a:pt x="7701460" y="0"/>
                </a:lnTo>
                <a:lnTo>
                  <a:pt x="7701460" y="5098046"/>
                </a:lnTo>
                <a:lnTo>
                  <a:pt x="0" y="5098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03" t="0" r="-977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5561" y="3955769"/>
            <a:ext cx="3673136" cy="2736608"/>
          </a:xfrm>
          <a:custGeom>
            <a:avLst/>
            <a:gdLst/>
            <a:ahLst/>
            <a:cxnLst/>
            <a:rect r="r" b="b" t="t" l="l"/>
            <a:pathLst>
              <a:path h="2736608" w="3673136">
                <a:moveTo>
                  <a:pt x="0" y="0"/>
                </a:moveTo>
                <a:lnTo>
                  <a:pt x="3673136" y="0"/>
                </a:lnTo>
                <a:lnTo>
                  <a:pt x="3673136" y="2736608"/>
                </a:lnTo>
                <a:lnTo>
                  <a:pt x="0" y="273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75828" y="1281400"/>
            <a:ext cx="385271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REQUEST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0598" y="1009970"/>
            <a:ext cx="12877577" cy="185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Provide a report with all the unique product counts for each segment and sort them in descending order of product counts. The final output contains 2 fields,</a:t>
            </a:r>
          </a:p>
          <a:p>
            <a:pPr>
              <a:lnSpc>
                <a:spcPts val="3681"/>
              </a:lnSpc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 segment </a:t>
            </a:r>
          </a:p>
          <a:p>
            <a:pPr>
              <a:lnSpc>
                <a:spcPts val="3681"/>
              </a:lnSpc>
              <a:spcBef>
                <a:spcPct val="0"/>
              </a:spcBef>
            </a:pPr>
            <a:r>
              <a:rPr lang="en-US" sz="2629" spc="131">
                <a:solidFill>
                  <a:srgbClr val="FFFFFF"/>
                </a:solidFill>
                <a:latin typeface="Georgia Pro"/>
              </a:rPr>
              <a:t>product_count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930" y="2997194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930" y="6863636"/>
            <a:ext cx="33031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D89614"/>
                </a:solidFill>
                <a:latin typeface="Canva Sans Bold"/>
              </a:rPr>
              <a:t>INSIGHT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465" y="7815946"/>
            <a:ext cx="18089070" cy="256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4"/>
              </a:lnSpc>
            </a:pPr>
            <a:r>
              <a:rPr lang="en-US" sz="2446" spc="122">
                <a:solidFill>
                  <a:srgbClr val="FFFFFF"/>
                </a:solidFill>
                <a:latin typeface="Georgia Pro"/>
              </a:rPr>
              <a:t>• Atliq Hardware presents an extensive array of products across the Notebook, Peripherals, and Accessories sectors.</a:t>
            </a:r>
          </a:p>
          <a:p>
            <a:pPr>
              <a:lnSpc>
                <a:spcPts val="3424"/>
              </a:lnSpc>
            </a:pPr>
          </a:p>
          <a:p>
            <a:pPr>
              <a:lnSpc>
                <a:spcPts val="3424"/>
              </a:lnSpc>
            </a:pPr>
            <a:r>
              <a:rPr lang="en-US" sz="2446" spc="122">
                <a:solidFill>
                  <a:srgbClr val="FFFFFF"/>
                </a:solidFill>
                <a:latin typeface="Georgia Pro"/>
              </a:rPr>
              <a:t>• There is a strategic need to broaden the product portfolio within the desktop, networking, and storage markets.</a:t>
            </a:r>
          </a:p>
          <a:p>
            <a:pPr>
              <a:lnSpc>
                <a:spcPts val="3424"/>
              </a:lnSpc>
            </a:pPr>
          </a:p>
          <a:p>
            <a:pPr>
              <a:lnSpc>
                <a:spcPts val="3424"/>
              </a:lnSpc>
            </a:pPr>
            <a:r>
              <a:rPr lang="en-US" sz="2446" spc="122">
                <a:solidFill>
                  <a:srgbClr val="FFFFFF"/>
                </a:solidFill>
                <a:latin typeface="Georgia Pro"/>
              </a:rPr>
              <a:t>• To address this, Atliq Hardware has the opportunity to introduce Trending Products in these specific markets.</a:t>
            </a:r>
          </a:p>
          <a:p>
            <a:pPr>
              <a:lnSpc>
                <a:spcPts val="342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DAF645gsv9I</dc:identifier>
  <dcterms:modified xsi:type="dcterms:W3CDTF">2011-08-01T06:04:30Z</dcterms:modified>
  <cp:revision>1</cp:revision>
  <dc:title>Blank Company Profile Business Presentation in Dark Blue Pink Abstract Tech Style</dc:title>
</cp:coreProperties>
</file>